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1" r:id="rId2"/>
    <p:sldMasterId id="2147483683" r:id="rId3"/>
    <p:sldMasterId id="2147483695" r:id="rId4"/>
  </p:sldMasterIdLst>
  <p:notesMasterIdLst>
    <p:notesMasterId r:id="rId23"/>
  </p:notesMasterIdLst>
  <p:sldIdLst>
    <p:sldId id="267" r:id="rId5"/>
    <p:sldId id="277" r:id="rId6"/>
    <p:sldId id="269" r:id="rId7"/>
    <p:sldId id="278" r:id="rId8"/>
    <p:sldId id="270" r:id="rId9"/>
    <p:sldId id="279" r:id="rId10"/>
    <p:sldId id="280" r:id="rId11"/>
    <p:sldId id="271" r:id="rId12"/>
    <p:sldId id="272" r:id="rId13"/>
    <p:sldId id="281" r:id="rId14"/>
    <p:sldId id="282" r:id="rId15"/>
    <p:sldId id="283" r:id="rId16"/>
    <p:sldId id="273" r:id="rId17"/>
    <p:sldId id="275" r:id="rId18"/>
    <p:sldId id="276" r:id="rId19"/>
    <p:sldId id="284" r:id="rId20"/>
    <p:sldId id="285" r:id="rId21"/>
    <p:sldId id="286" r:id="rId22"/>
  </p:sldIdLst>
  <p:sldSz cx="9144000" cy="5143500" type="screen16x9"/>
  <p:notesSz cx="7099300" cy="10234613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Open Sans Bold" charset="0"/>
      <p:regular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Merriweather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rX8wrZQXtBYC11KB0aBH4P+lz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3/19/2024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‹N›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3/19/2024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‹N›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3/19/2024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‹N›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3/19/2024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 defTabSz="457200">
              <a:buClrTx/>
              <a:buFontTx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‹N›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cm.it/competenze/rating-di-legal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uolalavoro.registroimprese.i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competenze.unioncamere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competenze.unioncamere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romozione.interna@dl.camcom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4" Type="http://schemas.openxmlformats.org/officeDocument/2006/relationships/hyperlink" Target="mailto:scuolalavoro@dl.camcom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competenze.unioncamere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07454" cy="5143500"/>
            <a:chOff x="0" y="0"/>
            <a:chExt cx="84672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6724" cy="2709333"/>
            </a:xfrm>
            <a:custGeom>
              <a:avLst/>
              <a:gdLst/>
              <a:ahLst/>
              <a:cxnLst/>
              <a:rect l="l" t="t" r="r" b="b"/>
              <a:pathLst>
                <a:path w="846724" h="2709333">
                  <a:moveTo>
                    <a:pt x="0" y="0"/>
                  </a:moveTo>
                  <a:lnTo>
                    <a:pt x="846724" y="0"/>
                  </a:lnTo>
                  <a:lnTo>
                    <a:pt x="84672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46724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  <a:buClrTx/>
              </a:pPr>
              <a:endParaRPr sz="9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048378" y="4455718"/>
            <a:ext cx="2476386" cy="460067"/>
          </a:xfrm>
          <a:custGeom>
            <a:avLst/>
            <a:gdLst/>
            <a:ahLst/>
            <a:cxnLst/>
            <a:rect l="l" t="t" r="r" b="b"/>
            <a:pathLst>
              <a:path w="4952772" h="920133">
                <a:moveTo>
                  <a:pt x="0" y="0"/>
                </a:moveTo>
                <a:lnTo>
                  <a:pt x="4952773" y="0"/>
                </a:lnTo>
                <a:lnTo>
                  <a:pt x="4952773" y="920133"/>
                </a:lnTo>
                <a:lnTo>
                  <a:pt x="0" y="92013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9859" y="922880"/>
            <a:ext cx="7241240" cy="3370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buSzPts val="3240"/>
            </a:pPr>
            <a:r>
              <a:rPr lang="it" sz="2800" b="1" dirty="0" smtClean="0">
                <a:solidFill>
                  <a:schemeClr val="tx2"/>
                </a:solidFill>
              </a:rPr>
              <a:t>BANDO VOUCHER </a:t>
            </a:r>
          </a:p>
          <a:p>
            <a:pPr lvl="0" algn="ctr">
              <a:buSzPts val="3240"/>
            </a:pPr>
            <a:r>
              <a:rPr lang="it" sz="2800" b="1" dirty="0" smtClean="0">
                <a:solidFill>
                  <a:schemeClr val="tx2"/>
                </a:solidFill>
              </a:rPr>
              <a:t>A FAVORE DI IMPRESE </a:t>
            </a:r>
          </a:p>
          <a:p>
            <a:pPr lvl="0" algn="ctr">
              <a:buSzPts val="3240"/>
            </a:pPr>
            <a:r>
              <a:rPr lang="it" sz="2800" b="1" dirty="0" smtClean="0">
                <a:solidFill>
                  <a:schemeClr val="tx2"/>
                </a:solidFill>
              </a:rPr>
              <a:t>DELLE PROVINCE DI VENEZIA E ROVIGO </a:t>
            </a:r>
          </a:p>
          <a:p>
            <a:pPr lvl="0" algn="ctr">
              <a:lnSpc>
                <a:spcPct val="150000"/>
              </a:lnSpc>
              <a:buSzPts val="3240"/>
            </a:pPr>
            <a:endParaRPr lang="it" sz="1800" dirty="0" smtClean="0"/>
          </a:p>
          <a:p>
            <a:pPr lvl="0" algn="ctr">
              <a:lnSpc>
                <a:spcPct val="150000"/>
              </a:lnSpc>
              <a:buSzPts val="3240"/>
            </a:pPr>
            <a:r>
              <a:rPr lang="it-IT" sz="1800" b="1" i="1" dirty="0" smtClean="0">
                <a:solidFill>
                  <a:schemeClr val="tx2"/>
                </a:solidFill>
              </a:rPr>
              <a:t>PER LA REALIZZAZIONE </a:t>
            </a:r>
            <a:r>
              <a:rPr lang="it-IT" sz="1800" b="1" i="1" dirty="0" err="1" smtClean="0">
                <a:solidFill>
                  <a:schemeClr val="tx2"/>
                </a:solidFill>
              </a:rPr>
              <a:t>DI</a:t>
            </a:r>
            <a:r>
              <a:rPr lang="it-IT" sz="1800" b="1" i="1" dirty="0" smtClean="0">
                <a:solidFill>
                  <a:schemeClr val="tx2"/>
                </a:solidFill>
              </a:rPr>
              <a:t> PCTO FINALIZZATI ALLA </a:t>
            </a:r>
          </a:p>
          <a:p>
            <a:pPr lvl="0" algn="ctr">
              <a:lnSpc>
                <a:spcPct val="150000"/>
              </a:lnSpc>
              <a:buSzPts val="3240"/>
            </a:pPr>
            <a:r>
              <a:rPr lang="it-IT" sz="1800" b="1" i="1" dirty="0" smtClean="0">
                <a:solidFill>
                  <a:schemeClr val="tx2"/>
                </a:solidFill>
              </a:rPr>
              <a:t>“CERTIFICAZIONE DELLE COMPETENZE”</a:t>
            </a:r>
          </a:p>
          <a:p>
            <a:pPr lvl="0" algn="ctr">
              <a:lnSpc>
                <a:spcPct val="150000"/>
              </a:lnSpc>
              <a:buSzPts val="3240"/>
            </a:pPr>
            <a:r>
              <a:rPr lang="it-IT" sz="1800" b="1" i="1" dirty="0" smtClean="0">
                <a:solidFill>
                  <a:schemeClr val="tx2"/>
                </a:solidFill>
              </a:rPr>
              <a:t> DEGLI STUDENTI DEGLI ISTITUTI </a:t>
            </a:r>
          </a:p>
          <a:p>
            <a:pPr lvl="0" algn="ctr">
              <a:lnSpc>
                <a:spcPct val="150000"/>
              </a:lnSpc>
              <a:buSzPts val="3240"/>
            </a:pPr>
            <a:r>
              <a:rPr lang="it-IT" sz="1800" b="1" i="1" dirty="0" err="1" smtClean="0">
                <a:solidFill>
                  <a:schemeClr val="tx2"/>
                </a:solidFill>
              </a:rPr>
              <a:t>DI</a:t>
            </a:r>
            <a:r>
              <a:rPr lang="it-IT" sz="1800" b="1" i="1" dirty="0" smtClean="0">
                <a:solidFill>
                  <a:schemeClr val="tx2"/>
                </a:solidFill>
              </a:rPr>
              <a:t> ISTRUZIONE SECONDARIA SUPERIORE</a:t>
            </a:r>
            <a:endParaRPr lang="en-US" sz="1800" b="1" i="1" kern="1200" dirty="0">
              <a:solidFill>
                <a:schemeClr val="tx2"/>
              </a:solidFill>
              <a:latin typeface="Open Sans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2509" y="536265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6259" y="1192570"/>
            <a:ext cx="3183211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" sz="2400" b="1" cap="all" dirty="0" smtClean="0">
                <a:solidFill>
                  <a:srgbClr val="00B0F0"/>
                </a:solidFill>
              </a:rPr>
              <a:t>ENTITA’ DEL CONTRIBUTO</a:t>
            </a:r>
          </a:p>
          <a:p>
            <a:pPr algn="ctr"/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Ogni impresa può presentare </a:t>
            </a:r>
          </a:p>
          <a:p>
            <a:pPr algn="ctr"/>
            <a:r>
              <a:rPr lang="it" sz="2000" i="1" u="sng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una sola richiesta di contributo</a:t>
            </a:r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, comprendente </a:t>
            </a:r>
          </a:p>
          <a:p>
            <a:pPr algn="ctr"/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una o più esperienze </a:t>
            </a:r>
          </a:p>
          <a:p>
            <a:pPr algn="ctr"/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di tutoraggio aziendale, nei limiti indicati all’art. 5 del bando.</a:t>
            </a:r>
            <a:endParaRPr lang="en-US" sz="2000" b="1" i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736664" y="1013879"/>
            <a:ext cx="5269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PCTO SINGOLO STUDENTE </a:t>
            </a:r>
          </a:p>
          <a:p>
            <a:pPr marL="342900" indent="-342900"/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	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“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STAGE PRESSO L’IMPRESA”(</a:t>
            </a:r>
            <a:r>
              <a:rPr lang="it-IT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max</a:t>
            </a:r>
            <a:r>
              <a:rPr lang="it-IT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n. 3  studenti)</a:t>
            </a:r>
          </a:p>
          <a:p>
            <a:pPr marL="342900" indent="-342900">
              <a:spcBef>
                <a:spcPts val="1200"/>
              </a:spcBef>
            </a:pPr>
            <a:r>
              <a:rPr lang="it-IT" sz="8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sz="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</a:p>
          <a:p>
            <a:pPr lvl="2" indent="-285750">
              <a:buClr>
                <a:schemeClr val="dk1"/>
              </a:buClr>
              <a:buSzPts val="900"/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€ 2.000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per ogni studente coinvolto nel percorso di PCTO per attività di tutoraggio aziendale.</a:t>
            </a:r>
          </a:p>
          <a:p>
            <a:pPr lvl="2" indent="-285750">
              <a:buClr>
                <a:schemeClr val="dk1"/>
              </a:buClr>
              <a:buSzPts val="900"/>
            </a:pP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durata compresa tra le </a:t>
            </a:r>
            <a:r>
              <a:rPr 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120 ore </a:t>
            </a: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e le</a:t>
            </a:r>
            <a:r>
              <a:rPr 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180 ore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;</a:t>
            </a:r>
          </a:p>
          <a:p>
            <a:pPr lvl="2" indent="-285750">
              <a:spcBef>
                <a:spcPts val="1200"/>
              </a:spcBef>
              <a:buClr>
                <a:schemeClr val="dk1"/>
              </a:buClr>
              <a:buSzPts val="900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lvl="2" indent="-285750">
              <a:buClr>
                <a:schemeClr val="dk1"/>
              </a:buClr>
              <a:buSzPts val="900"/>
              <a:buFont typeface="Arial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€ 3.000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per ogni studente coinvolto nel percorso di PCTO per attività di tutoraggio aziendale,</a:t>
            </a:r>
          </a:p>
          <a:p>
            <a:pPr lvl="2" indent="-285750">
              <a:buClr>
                <a:schemeClr val="dk1"/>
              </a:buClr>
              <a:buSzPts val="900"/>
            </a:pP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durata compresa tra le </a:t>
            </a:r>
            <a:r>
              <a:rPr 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181</a:t>
            </a: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ore e le </a:t>
            </a:r>
            <a:r>
              <a:rPr 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240 </a:t>
            </a: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ore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;</a:t>
            </a:r>
          </a:p>
          <a:p>
            <a:pPr lvl="2" indent="-285750">
              <a:buClr>
                <a:schemeClr val="dk1"/>
              </a:buClr>
              <a:buSzPts val="900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lvl="2" indent="-285750">
              <a:buClr>
                <a:schemeClr val="dk1"/>
              </a:buClr>
              <a:buSzPts val="900"/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€ 4.000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per ogni studente coinvolto nel percorso di PCTO per attività di tutoraggio aziendale, </a:t>
            </a:r>
            <a:endParaRPr lang="it-IT" u="sng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lvl="2" indent="-285750">
              <a:buClr>
                <a:schemeClr val="dk1"/>
              </a:buClr>
              <a:buSzPts val="900"/>
            </a:pP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durata</a:t>
            </a:r>
            <a:r>
              <a:rPr 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superiore alle 240 </a:t>
            </a: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ore;</a:t>
            </a:r>
            <a:endParaRPr lang="it-IT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2509" y="536265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6259" y="1192570"/>
            <a:ext cx="3183211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" sz="2400" b="1" cap="all" dirty="0" smtClean="0">
                <a:solidFill>
                  <a:srgbClr val="00B0F0"/>
                </a:solidFill>
              </a:rPr>
              <a:t>ENTITA’ DEL CONTRIBUTO</a:t>
            </a:r>
          </a:p>
          <a:p>
            <a:pPr algn="ctr"/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Ogni impresa può presentare </a:t>
            </a:r>
          </a:p>
          <a:p>
            <a:pPr algn="ctr"/>
            <a:r>
              <a:rPr lang="it" sz="2000" i="1" u="sng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una sola richiesta di contributo</a:t>
            </a:r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, comprendente </a:t>
            </a:r>
          </a:p>
          <a:p>
            <a:pPr algn="ctr"/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una o più esperienze </a:t>
            </a:r>
          </a:p>
          <a:p>
            <a:pPr algn="ctr"/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di tutoraggio aziendale, nei limiti indicati all’art. 5 del bando.</a:t>
            </a:r>
            <a:endParaRPr lang="en-US" sz="2000" b="1" i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736664" y="1013879"/>
            <a:ext cx="5269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 startAt="2"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PCTO GRUPPO CLASSE  </a:t>
            </a:r>
          </a:p>
          <a:p>
            <a:pPr marL="342900" indent="-342900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“PROJECT WORK” SINGOLA CLASSE O GRUPPO 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DI</a:t>
            </a: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342900" indent="-342900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STUDENTI:</a:t>
            </a:r>
          </a:p>
          <a:p>
            <a:pPr marL="342900" indent="-342900"/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285750" algn="just">
              <a:buClr>
                <a:schemeClr val="dk1"/>
              </a:buClr>
              <a:buSzPts val="900"/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€ 2.500,00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 attività di tutoraggio aziendale relativo a un PCTO che coinvolga un gruppo di studenti/classe composto da minimo 15 studenti</a:t>
            </a:r>
          </a:p>
          <a:p>
            <a:pPr indent="-285750" algn="just">
              <a:buClr>
                <a:schemeClr val="dk1"/>
              </a:buClr>
              <a:buSzPts val="900"/>
            </a:pP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durata compresa tra le</a:t>
            </a:r>
            <a:r>
              <a:rPr 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120 ore e le 150 ore</a:t>
            </a: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285750">
              <a:spcBef>
                <a:spcPts val="1200"/>
              </a:spcBef>
              <a:buClr>
                <a:schemeClr val="dk1"/>
              </a:buClr>
              <a:buSzPts val="900"/>
              <a:buFont typeface="Arial" pitchFamily="34" charset="0"/>
              <a:buChar char="•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285750" algn="just">
              <a:buClr>
                <a:schemeClr val="dk1"/>
              </a:buClr>
              <a:buSzPts val="900"/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€ 1.000,00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 attività di tutoraggio aziendale relativo a un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PCTO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che coinvolga un gruppo di studenti/classe composto da minimo 15 studenti</a:t>
            </a:r>
          </a:p>
          <a:p>
            <a:pPr indent="-285750" algn="just">
              <a:buClr>
                <a:schemeClr val="dk1"/>
              </a:buClr>
              <a:buSzPts val="900"/>
            </a:pP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durata compresa tra le</a:t>
            </a:r>
            <a:r>
              <a:rPr 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30 ore e le 50 ore</a:t>
            </a:r>
            <a:endParaRPr lang="it-IT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2509" y="536265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6259" y="1192570"/>
            <a:ext cx="3183211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" sz="2400" b="1" cap="all" dirty="0" smtClean="0">
                <a:solidFill>
                  <a:srgbClr val="00B0F0"/>
                </a:solidFill>
              </a:rPr>
              <a:t>ENTITA’ DEL CONTRIBUTO</a:t>
            </a:r>
          </a:p>
          <a:p>
            <a:pPr algn="ctr"/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Ogni impresa può presentare </a:t>
            </a:r>
          </a:p>
          <a:p>
            <a:pPr algn="ctr"/>
            <a:r>
              <a:rPr lang="it" sz="2000" i="1" u="sng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una sola richiesta di contributo</a:t>
            </a:r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, comprendente </a:t>
            </a:r>
          </a:p>
          <a:p>
            <a:pPr algn="ctr"/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una o più esperienze </a:t>
            </a:r>
          </a:p>
          <a:p>
            <a:pPr algn="ctr"/>
            <a:r>
              <a:rPr lang="it" sz="20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di tutoraggio aziendale, nei limiti indicati all’art. 5 del bando.</a:t>
            </a:r>
            <a:endParaRPr lang="en-US" sz="2000" b="1" i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736664" y="1013879"/>
            <a:ext cx="5269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In entrambi i casi saranno ulteriormente riconosciuti: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 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€ 250,00 una tantum ,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nel caso di inserimento in azienda di studenti diversamente abili, certificati ai sensi della L. 104/92,  indipendentemente dal numero degli stessi.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una </a:t>
            </a:r>
            <a:r>
              <a:rPr lang="it-IT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premialità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di € 250,00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 le imprese in possesso del rating di legalità: </a:t>
            </a: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  <a:hlinkClick r:id="rId3"/>
              </a:rPr>
              <a:t>https://www.agcm.it/competenze/rating-di-legalita/</a:t>
            </a:r>
            <a:endParaRPr lang="it-IT" u="sng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una </a:t>
            </a:r>
            <a:r>
              <a:rPr lang="it-IT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premialità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di € 150,00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alle imprese iscritte al Registro nazionale per l’Alternanza Scuola-Lavoro - RASL, in gestione al sistema camerale </a:t>
            </a: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  <a:hlinkClick r:id="rId4"/>
              </a:rPr>
              <a:t>http://scuolalavoro.registroimprese.it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, </a:t>
            </a:r>
            <a:endParaRPr lang="it-IT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2511" y="467513"/>
            <a:ext cx="3018206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3756" y="2450729"/>
            <a:ext cx="318321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" sz="2400" b="1" cap="all" dirty="0" smtClean="0">
                <a:solidFill>
                  <a:srgbClr val="00B0F0"/>
                </a:solidFill>
              </a:rPr>
              <a:t>TEMPISTICHE</a:t>
            </a:r>
            <a:endParaRPr lang="en-US" sz="2400" b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423845" y="356022"/>
            <a:ext cx="556890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just"/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PRESENTAZIONE DOMANDE </a:t>
            </a:r>
            <a:r>
              <a:rPr lang="it-IT" b="1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DI</a:t>
            </a: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AMMISSIONE AL CONTRIBUTO</a:t>
            </a:r>
          </a:p>
          <a:p>
            <a:pPr algn="just"/>
            <a:endParaRPr lang="it-IT" sz="1600" b="1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dalle ore 9.00 del 6/03/2024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alle ore 18.00 del 30/06/2024</a:t>
            </a:r>
          </a:p>
          <a:p>
            <a:pPr algn="ctr"/>
            <a:endParaRPr lang="it-IT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attraverso lo sportello on </a:t>
            </a:r>
            <a:r>
              <a:rPr lang="it-IT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line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"Contributi alle imprese" del sistema </a:t>
            </a:r>
            <a:r>
              <a:rPr lang="it-IT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Webtelemaco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di </a:t>
            </a:r>
            <a:r>
              <a:rPr lang="it-IT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Infocamere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- Servizi </a:t>
            </a:r>
            <a:r>
              <a:rPr lang="it-IT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e-gov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/ (</a:t>
            </a:r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Codice bando: 2401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),</a:t>
            </a:r>
          </a:p>
          <a:p>
            <a:pPr algn="ctr"/>
            <a:endParaRPr lang="it-IT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ctr"/>
            <a:r>
              <a:rPr lang="it-IT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Procedura valutativa a sportello secondo l’ordine cronologico di presentazione della domanda e fino al totale esaurimento della dotazione finanziaria pari a € 260.000,00</a:t>
            </a:r>
          </a:p>
          <a:p>
            <a:pPr algn="ctr"/>
            <a:endParaRPr lang="it-IT" dirty="0" smtClean="0">
              <a:solidFill>
                <a:schemeClr val="dk1"/>
              </a:solidFill>
              <a:highlight>
                <a:schemeClr val="accent3"/>
              </a:highlight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just"/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RENDICONTAZIONE E LIQUIDAZIONE CONTRIBUTO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La rendicontazione dovrà essere trasmessa entro il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15/02/2025  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tramite la pratica telematica analoga alla richiesta di contributo.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6" y="467513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23133" y="2003842"/>
            <a:ext cx="3183211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" sz="1600" b="1" cap="all" dirty="0" smtClean="0">
                <a:solidFill>
                  <a:srgbClr val="00B0F0"/>
                </a:solidFill>
                <a:ea typeface="Verdana" pitchFamily="34" charset="0"/>
              </a:rPr>
              <a:t>DOCUMENTI DA ALLEGARE</a:t>
            </a:r>
          </a:p>
          <a:p>
            <a:pPr algn="ctr"/>
            <a:r>
              <a:rPr lang="it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STAGE/PROJECT WORK</a:t>
            </a:r>
          </a:p>
          <a:p>
            <a:pPr>
              <a:buSzPct val="153786"/>
            </a:pPr>
            <a:endParaRPr lang="it-IT" i="1" dirty="0" smtClean="0">
              <a:latin typeface="Verdana" pitchFamily="34" charset="0"/>
              <a:ea typeface="Verdana" pitchFamily="34" charset="0"/>
            </a:endParaRPr>
          </a:p>
          <a:p>
            <a:pPr algn="ctr">
              <a:buSzPct val="153786"/>
            </a:pPr>
            <a:r>
              <a:rPr lang="it-IT" sz="12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1. Presentazione domande (art. 6)</a:t>
            </a:r>
          </a:p>
          <a:p>
            <a:pPr algn="ctr">
              <a:buSzPct val="153863"/>
            </a:pPr>
            <a:endParaRPr lang="it-IT" sz="1200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buSzPct val="113043"/>
            </a:pPr>
            <a:endParaRPr lang="it-IT" sz="1200" b="1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buSzPct val="113043"/>
            </a:pPr>
            <a:r>
              <a:rPr lang="it-IT" sz="1200" b="1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dalle ore 9.00 del 6/03/2024</a:t>
            </a:r>
          </a:p>
          <a:p>
            <a:pPr algn="ctr">
              <a:buSzPct val="113043"/>
            </a:pPr>
            <a:r>
              <a:rPr lang="it-IT" sz="1200" b="1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alle ore 18.00 del 30/06/2024</a:t>
            </a:r>
            <a:endParaRPr lang="it" sz="1200" b="1" i="1" cap="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764166" y="1283362"/>
            <a:ext cx="50567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MODELLO BASE generato dal sistema presentazione domande</a:t>
            </a:r>
          </a:p>
          <a:p>
            <a:pPr>
              <a:buSzPts val="1405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Allegati al modello base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:</a:t>
            </a:r>
          </a:p>
          <a:p>
            <a:pPr>
              <a:lnSpc>
                <a:spcPct val="150000"/>
              </a:lnSpc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06197">
              <a:lnSpc>
                <a:spcPct val="150000"/>
              </a:lnSpc>
              <a:buClr>
                <a:schemeClr val="dk1"/>
              </a:buClr>
              <a:buSzPts val="1222"/>
              <a:buFont typeface="Merriweather"/>
              <a:buChar char="●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ALL 1 Eventuale modulo delega dell’intermediario</a:t>
            </a:r>
          </a:p>
          <a:p>
            <a:pPr indent="-306197">
              <a:lnSpc>
                <a:spcPct val="150000"/>
              </a:lnSpc>
              <a:buClr>
                <a:schemeClr val="dk1"/>
              </a:buClr>
              <a:buSzPts val="1222"/>
              <a:buFont typeface="Merriweather"/>
              <a:buChar char="●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ALL 2 Modulo domanda</a:t>
            </a:r>
          </a:p>
          <a:p>
            <a:pPr indent="-306197">
              <a:lnSpc>
                <a:spcPct val="150000"/>
              </a:lnSpc>
              <a:buClr>
                <a:schemeClr val="dk1"/>
              </a:buClr>
              <a:buSzPts val="1222"/>
              <a:buFont typeface="Merriweather"/>
              <a:buChar char="●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Convenzione con l’istituto (che riporta l’attivazione del progetto di certificazione)</a:t>
            </a:r>
            <a:endParaRPr lang="it-IT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6" y="467513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3691976" y="1304799"/>
            <a:ext cx="528701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MODELLO BASE generato dal sistema rendicontazione</a:t>
            </a:r>
          </a:p>
          <a:p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Allegati al modello base</a:t>
            </a:r>
          </a:p>
          <a:p>
            <a:pPr algn="just"/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06197" algn="just">
              <a:buClr>
                <a:schemeClr val="dk1"/>
              </a:buClr>
              <a:buSzPts val="1222"/>
              <a:buFont typeface="Merriweather"/>
              <a:buChar char="●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ALL 3  Modulo Rendicontazione con la richiesta di liquidazione del voucher</a:t>
            </a:r>
          </a:p>
          <a:p>
            <a:pPr indent="-306197" algn="just">
              <a:buClr>
                <a:schemeClr val="dk1"/>
              </a:buClr>
              <a:buSzPts val="1222"/>
              <a:buFont typeface="Merriweather"/>
              <a:buChar char="●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06197" algn="just">
              <a:buClr>
                <a:schemeClr val="dk1"/>
              </a:buClr>
              <a:buSzPts val="1222"/>
              <a:buFont typeface="Merriweather"/>
              <a:buChar char="●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Attestato di partecipazione/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digital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badge del tutor aziendale al corso</a:t>
            </a:r>
          </a:p>
          <a:p>
            <a:pPr indent="-306197" algn="just">
              <a:buClr>
                <a:schemeClr val="dk1"/>
              </a:buClr>
              <a:buSzPts val="1222"/>
              <a:buFont typeface="Merriweather"/>
              <a:buChar char="●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06197" algn="just">
              <a:buClr>
                <a:schemeClr val="dk1"/>
              </a:buClr>
              <a:buSzPts val="1222"/>
              <a:buFont typeface="Merriweather"/>
              <a:buChar char="●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(Qualora ricorra il caso)  Dichiarazione sostitutiva per certificazione della disabilità</a:t>
            </a:r>
          </a:p>
          <a:p>
            <a:endParaRPr lang="it-IT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10" y="1983217"/>
            <a:ext cx="3183211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" sz="1600" b="1" cap="all" dirty="0" smtClean="0">
                <a:solidFill>
                  <a:srgbClr val="00B0F0"/>
                </a:solidFill>
                <a:ea typeface="Verdana" pitchFamily="34" charset="0"/>
              </a:rPr>
              <a:t>DOCUMENTI DA ALLEGARE</a:t>
            </a:r>
          </a:p>
          <a:p>
            <a:pPr algn="ctr"/>
            <a:r>
              <a:rPr lang="it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STAGE/PROJECT WORK</a:t>
            </a:r>
          </a:p>
          <a:p>
            <a:pPr>
              <a:buSzPct val="153786"/>
            </a:pPr>
            <a:endParaRPr lang="it-IT" i="1" dirty="0" smtClean="0">
              <a:latin typeface="Verdana" pitchFamily="34" charset="0"/>
              <a:ea typeface="Verdana" pitchFamily="34" charset="0"/>
            </a:endParaRPr>
          </a:p>
          <a:p>
            <a:pPr algn="ctr">
              <a:buSzPct val="153786"/>
            </a:pPr>
            <a:r>
              <a:rPr lang="it-IT" sz="12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2. Rendicontazione e Liquidazione contributo</a:t>
            </a:r>
          </a:p>
          <a:p>
            <a:pPr algn="ctr">
              <a:buSzPct val="153786"/>
            </a:pPr>
            <a:endParaRPr lang="it-IT" sz="1200" i="1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buSzPct val="153786"/>
            </a:pPr>
            <a:r>
              <a:rPr lang="it-IT" sz="1200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Entro 15/02/2025</a:t>
            </a:r>
          </a:p>
          <a:p>
            <a:pPr algn="ctr">
              <a:buSzPct val="153863"/>
            </a:pPr>
            <a:endParaRPr lang="it-IT" sz="1200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6" y="467513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3691977" y="713532"/>
            <a:ext cx="528701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just">
              <a:buSzPts val="1405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La Camera di Commercio, in raccordo con gli istituti scolastici coinvolti nei PCTO e tramite il portale </a:t>
            </a:r>
          </a:p>
          <a:p>
            <a:pPr marL="0" indent="0" algn="just">
              <a:buNone/>
            </a:pP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  <a:hlinkClick r:id="rId3"/>
              </a:rPr>
              <a:t>https://certificacompetenze.unioncamere.it</a:t>
            </a: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verificherà la completezza delle informazioni dichiarate dall’impresa nel modulo di rendicontazione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sym typeface="Merriweather"/>
              </a:rPr>
              <a:t>del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lo sportello on 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line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"Contributi alle imprese" del sistema 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Webtelemaco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di 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Infocamere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- Servizi 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e-gov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/ 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(</a:t>
            </a:r>
            <a:r>
              <a:rPr lang="it-IT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Codice bando: 2401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).</a:t>
            </a:r>
          </a:p>
          <a:p>
            <a:pPr algn="just"/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just"/>
            <a:endParaRPr lang="it-IT" i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just"/>
            <a:r>
              <a:rPr lang="it-IT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Procedura valutativa a sportello secondo l’ordine cronologico di presentazione della domanda e fino al totale  esaurimento  della  dotazione   finanziaria  pari  a </a:t>
            </a:r>
          </a:p>
          <a:p>
            <a:pPr algn="just"/>
            <a:r>
              <a:rPr lang="it-IT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€ 260.000,00</a:t>
            </a:r>
          </a:p>
          <a:p>
            <a:pPr algn="just"/>
            <a:endParaRPr lang="it-IT" sz="1600" dirty="0" smtClean="0">
              <a:solidFill>
                <a:prstClr val="black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261" y="2120721"/>
            <a:ext cx="318321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1600" b="1" cap="all" dirty="0" smtClean="0">
                <a:solidFill>
                  <a:srgbClr val="00B0F0"/>
                </a:solidFill>
                <a:ea typeface="Verdana" pitchFamily="34" charset="0"/>
              </a:rPr>
              <a:t>VERIFICA INFORMAZIONI DICHIARATE </a:t>
            </a:r>
          </a:p>
          <a:p>
            <a:pPr algn="ctr"/>
            <a:r>
              <a:rPr lang="it-IT" sz="1600" b="1" cap="all" dirty="0" smtClean="0">
                <a:solidFill>
                  <a:srgbClr val="00B0F0"/>
                </a:solidFill>
                <a:ea typeface="Verdana" pitchFamily="34" charset="0"/>
              </a:rPr>
              <a:t>E PROCEDURA VALUTATIVA</a:t>
            </a:r>
            <a:endParaRPr lang="it-IT" sz="1200" i="1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buSzPct val="153863"/>
            </a:pPr>
            <a:endParaRPr lang="it-IT" sz="1200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6" y="467513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261" y="2120721"/>
            <a:ext cx="318321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1600" b="1" cap="all" dirty="0" smtClean="0">
                <a:solidFill>
                  <a:srgbClr val="00B0F0"/>
                </a:solidFill>
                <a:ea typeface="Verdana" pitchFamily="34" charset="0"/>
              </a:rPr>
              <a:t>OBBLIGHI DELLE IMPRESE BENEFICIARIE DEI CONTRIBUTI</a:t>
            </a:r>
          </a:p>
          <a:p>
            <a:pPr algn="ctr"/>
            <a:r>
              <a:rPr lang="it-IT" sz="1600" b="1" cap="all" dirty="0" smtClean="0">
                <a:solidFill>
                  <a:srgbClr val="00B0F0"/>
                </a:solidFill>
                <a:ea typeface="Verdana" pitchFamily="34" charset="0"/>
              </a:rPr>
              <a:t>(ART. 8)</a:t>
            </a:r>
          </a:p>
          <a:p>
            <a:pPr algn="ctr"/>
            <a:endParaRPr lang="it-IT" sz="1200" i="1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buSzPct val="153863"/>
            </a:pPr>
            <a:endParaRPr lang="it-IT" sz="1200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09163" y="820379"/>
            <a:ext cx="512545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I tutor aziendali di impegnano a partecipare ai 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percorsi di formazione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organizzati dal sistema camerale.</a:t>
            </a:r>
          </a:p>
          <a:p>
            <a:pPr algn="just"/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L’impresa si impegna a sottoscrivere i documenti che verranno poi inseriti dall’Istituto scolastico nel portale </a:t>
            </a: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  <a:hlinkClick r:id="rId3"/>
              </a:rPr>
              <a:t>https://certificacompetenze.unioncamere.it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</a:p>
          <a:p>
            <a:pPr algn="just"/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06197" algn="just">
              <a:buClr>
                <a:schemeClr val="dk1"/>
              </a:buClr>
              <a:buSzPts val="1222"/>
              <a:buFont typeface="Wingdings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Convenzione</a:t>
            </a:r>
          </a:p>
          <a:p>
            <a:pPr indent="-306197" algn="just">
              <a:buClr>
                <a:schemeClr val="dk1"/>
              </a:buClr>
              <a:buSzPts val="1222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06197" algn="just">
              <a:buClr>
                <a:schemeClr val="dk1"/>
              </a:buClr>
              <a:buSzPts val="1222"/>
              <a:buFont typeface="Wingdings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Progetto formativo</a:t>
            </a:r>
          </a:p>
          <a:p>
            <a:pPr indent="-306197" algn="just">
              <a:buClr>
                <a:schemeClr val="dk1"/>
              </a:buClr>
              <a:buSzPts val="1222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06197" algn="just">
              <a:buClr>
                <a:schemeClr val="dk1"/>
              </a:buClr>
              <a:buSzPts val="1222"/>
              <a:buFont typeface="Wingdings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Attestazione ore</a:t>
            </a:r>
          </a:p>
          <a:p>
            <a:pPr indent="-306197" algn="just">
              <a:buClr>
                <a:schemeClr val="dk1"/>
              </a:buClr>
              <a:buSzPts val="1222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06197" algn="just">
              <a:buClr>
                <a:schemeClr val="dk1"/>
              </a:buClr>
              <a:buSzPts val="1222"/>
              <a:buFont typeface="Wingdings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Scheda evidenze osservabili </a:t>
            </a:r>
            <a:r>
              <a:rPr lang="it-IT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(in alcuni casi viene  compilata direttamente dall’impresa all’interno della piattaforma </a:t>
            </a:r>
            <a:r>
              <a:rPr lang="it-IT" i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Certifica Competenze</a:t>
            </a:r>
            <a:r>
              <a:rPr lang="it-IT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)</a:t>
            </a:r>
            <a:endParaRPr lang="it-IT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6" y="467513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261" y="2120721"/>
            <a:ext cx="318321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4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INFORMAZIONI</a:t>
            </a:r>
            <a:endParaRPr lang="it-IT" sz="2400" i="1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buSzPct val="153863"/>
            </a:pPr>
            <a:endParaRPr lang="it-IT" sz="1200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43540" y="838724"/>
            <a:ext cx="50567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CONTATTARE I SEGUENTI UFFICI CAMERALI</a:t>
            </a:r>
          </a:p>
          <a:p>
            <a:pPr marL="0" indent="0" algn="just">
              <a:buNone/>
            </a:pPr>
            <a:endParaRPr lang="it-IT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lvl="4" algn="just"/>
            <a:r>
              <a:rPr 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 informazioni  AMMINISTRATIVE</a:t>
            </a:r>
          </a:p>
          <a:p>
            <a:pPr marL="0" indent="0" algn="just"/>
            <a:r>
              <a:rPr lang="it-IT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procedura di invio pratica</a:t>
            </a:r>
            <a:endParaRPr lang="it-IT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/>
            <a:r>
              <a:rPr lang="it-IT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Servizio Promozione Territori</a:t>
            </a:r>
          </a:p>
          <a:p>
            <a:pPr marL="0" indent="0" algn="just">
              <a:buNone/>
            </a:pPr>
            <a:r>
              <a:rPr lang="it-IT" sz="12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e-mail: </a:t>
            </a:r>
            <a:r>
              <a:rPr lang="it-IT" sz="1200" i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  <a:hlinkClick r:id="rId3"/>
              </a:rPr>
              <a:t>promozione.interna@dl.camcom.it </a:t>
            </a:r>
            <a:endParaRPr lang="it-IT" sz="1200" i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Tel. 041 786209/288/289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/>
            <a:r>
              <a:rPr lang="it-IT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 informazioni OPERATIVE</a:t>
            </a:r>
          </a:p>
          <a:p>
            <a:pPr lvl="2" algn="just"/>
            <a:r>
              <a:rPr lang="it-IT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modalità di realizzazione dei Progetti    finalizzati alla Certificazione delle Competenze</a:t>
            </a:r>
            <a:endParaRPr lang="it-IT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/>
            <a:r>
              <a:rPr lang="it-IT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PID 4.0 e Orientamento al lavoro</a:t>
            </a:r>
          </a:p>
          <a:p>
            <a:pPr marL="0" indent="0" algn="just">
              <a:buNone/>
            </a:pPr>
            <a:r>
              <a:rPr lang="it-IT" sz="1200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e-mail </a:t>
            </a:r>
            <a:r>
              <a:rPr lang="it-IT" sz="1200" i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  <a:hlinkClick r:id="rId4"/>
              </a:rPr>
              <a:t>scuolalavoro@dl.camcom.it  </a:t>
            </a:r>
            <a:endParaRPr lang="it-IT" sz="1200" i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Tel. 041-8106520 /041 8106511 / 0425 426446 </a:t>
            </a:r>
            <a:endParaRPr lang="it-IT" sz="1200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91888" y="495014"/>
            <a:ext cx="2777574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1880" y="2113844"/>
            <a:ext cx="318321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4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Finalità</a:t>
            </a:r>
          </a:p>
          <a:p>
            <a:pPr algn="ctr"/>
            <a:r>
              <a:rPr lang="it-IT" sz="24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DEL</a:t>
            </a:r>
          </a:p>
          <a:p>
            <a:pPr algn="ctr"/>
            <a:r>
              <a:rPr lang="it-IT" sz="24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 BANDO</a:t>
            </a:r>
            <a:endParaRPr lang="en-US" sz="2400" b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492596" y="1476678"/>
            <a:ext cx="528701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La Camera di Commercio di Venezia Rovigo  intende i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ncentivare e supportare 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la partecipazione delle imprese a percorsi “finalizzati” allo sviluppo delle competenze trasversali e per l’orientamento PCTO, che consentano agli studenti di 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ottenere una Certificazione di parte terza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rilasciata dalla Camera di Commercio.</a:t>
            </a:r>
          </a:p>
          <a:p>
            <a:pPr marL="0" indent="0" algn="just">
              <a:buNone/>
            </a:pPr>
            <a:endParaRPr lang="it-IT" sz="8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7" y="323135"/>
            <a:ext cx="2935703" cy="4517158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91885" y="786933"/>
            <a:ext cx="294258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it-IT" sz="2400" b="1" cap="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sz="24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Modello di Certificazione delle Competenze</a:t>
            </a:r>
          </a:p>
          <a:p>
            <a:pPr algn="ctr"/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proposto da Unioncamere PER STUDENTI ISTITUTI SUPERIORI</a:t>
            </a:r>
            <a:endParaRPr lang="en-US" sz="2200" b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327590" y="542240"/>
            <a:ext cx="5665155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it-IT" sz="8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sz="8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Unioncamere Nazionale  con il supporto  delle quattro grandi reti di istituti tecnici e professionali presenti in Italia e alcune loro controparti del mondo industriale: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Fipe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Federalberghi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Federmeccanica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Confindustria Moda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ha </a:t>
            </a:r>
            <a:r>
              <a:rPr lang="it-IT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co-progettato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un  modello sperimentale per la realizzazione di percorsi PCTO e conseguente certificazione delle competenze per gli studenti  maturate durante questi percorsi.</a:t>
            </a:r>
          </a:p>
          <a:p>
            <a:pPr marL="0" indent="0" algn="just">
              <a:buNone/>
            </a:pPr>
            <a:endParaRPr lang="it-IT" sz="12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sz="12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sz="8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7" y="323135"/>
            <a:ext cx="2935703" cy="4517158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91885" y="786933"/>
            <a:ext cx="294258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it-IT" sz="2400" b="1" cap="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sz="24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Modello di Certificazione delle Competenze</a:t>
            </a:r>
          </a:p>
          <a:p>
            <a:pPr algn="ctr"/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proposto da Unioncamere PER STUDENTI ISTITUTI SUPERIORI</a:t>
            </a:r>
            <a:endParaRPr lang="en-US" sz="2200" b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355091" y="101641"/>
            <a:ext cx="566515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it-IT" sz="8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sz="8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sz="12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Il progetto nasce per rispondere alle esigenze di diversi attori: </a:t>
            </a:r>
          </a:p>
          <a:p>
            <a:pPr marL="0" indent="0" algn="just"/>
            <a:r>
              <a:rPr lang="it-IT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</a:t>
            </a:r>
            <a:r>
              <a:rPr lang="it-IT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gli studenti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che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sono alla ricerca di PCTO soddisfacenti - </a:t>
            </a:r>
            <a:r>
              <a:rPr lang="it-IT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da un sondaggio </a:t>
            </a:r>
            <a:r>
              <a:rPr lang="it-IT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Uniocamere</a:t>
            </a:r>
            <a:r>
              <a:rPr lang="it-IT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solo il 40% è soddisfatto dei PCTO che ha fatto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; </a:t>
            </a:r>
          </a:p>
          <a:p>
            <a:pPr marL="0" indent="0" algn="just"/>
            <a:endParaRPr lang="it-IT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r>
              <a:rPr lang="it-IT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</a:t>
            </a:r>
            <a:r>
              <a:rPr lang="it-IT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le scuole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che devono programmare un PCTO per  ciascun studente che sia efficace ed efficiente; 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lvl="0" algn="just"/>
            <a:r>
              <a:rPr lang="it-IT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 le aziende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che devono trovare i talenti, ma soprattutto le competenze, in particolar modo nell’ambito tecnico e professionale, </a:t>
            </a:r>
            <a:r>
              <a:rPr lang="it-IT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come emerge dai dati delle indagini del sistema camerale </a:t>
            </a:r>
            <a:r>
              <a:rPr lang="it-IT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Excelsior</a:t>
            </a:r>
            <a:endParaRPr lang="it-IT" i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lvl="0" algn="just"/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lvl="0" algn="just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Le competenze sono state individuate nell’Atlante del Lavoro e delle qualificazioni creando così un sistema chiaro e intellegibile sia dalla scuola che dalle imprese, utilizzando un linguaggio comune basato su uno standard nazionale .</a:t>
            </a:r>
          </a:p>
          <a:p>
            <a:pPr marL="0" indent="0" algn="just">
              <a:buNone/>
            </a:pPr>
            <a:endParaRPr lang="it-IT" sz="12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 algn="just">
              <a:buNone/>
            </a:pPr>
            <a:endParaRPr lang="it-IT" sz="8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7" y="467513"/>
            <a:ext cx="3004456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5637" y="1391950"/>
            <a:ext cx="288070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Modello di Certificazione delle Competenze</a:t>
            </a:r>
          </a:p>
          <a:p>
            <a:pPr algn="ctr"/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proposto da Unioncamere</a:t>
            </a:r>
            <a:endParaRPr lang="en-US" sz="2200" b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544160" y="1663840"/>
            <a:ext cx="5235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Conseguire LA CERTIFICAZIONE DELLE COMPETENZE porta dunque al 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RICONOSCIMENTO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e alla 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VALORIZZAZIONE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delle capacità e delle conoscenze acquisite dallo studente durante i periodi di stage.</a:t>
            </a:r>
            <a:endParaRPr lang="it-IT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7" y="467513"/>
            <a:ext cx="3004456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5637" y="1391950"/>
            <a:ext cx="288070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Modello di Certificazione delle Competenze</a:t>
            </a:r>
          </a:p>
          <a:p>
            <a:pPr algn="ctr"/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proposto da Unioncamere</a:t>
            </a:r>
            <a:endParaRPr lang="en-US" sz="2200" b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68532" y="336929"/>
            <a:ext cx="54554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it-IT" dirty="0" smtClean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 algn="just">
              <a:buNone/>
            </a:pP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PUNTI CARDINI DEL MODELLO </a:t>
            </a:r>
            <a:r>
              <a:rPr lang="it-IT" b="1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DI</a:t>
            </a: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CERTIFICAZIONE </a:t>
            </a:r>
          </a:p>
          <a:p>
            <a:pPr marL="0" indent="0" algn="just">
              <a:buNone/>
            </a:pPr>
            <a:endParaRPr lang="it-IT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14404" algn="just">
              <a:buSzPct val="165797"/>
              <a:buFont typeface="Arial" pitchFamily="34" charset="0"/>
              <a:buChar char="•"/>
            </a:pP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UTILIZZABILE A LIVELLO NAZIONALE 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per facilitare il riconoscimento del percorso di formazione professionale di ogni singolo studente da parte del mondo del lavoro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.</a:t>
            </a:r>
          </a:p>
          <a:p>
            <a:pPr indent="-314404" algn="just">
              <a:buSzPct val="165797"/>
            </a:pPr>
            <a:endParaRPr lang="it-IT" sz="12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14404" algn="just">
              <a:buSzPct val="165797"/>
              <a:buFont typeface="Arial" pitchFamily="34" charset="0"/>
              <a:buChar char="•"/>
            </a:pPr>
            <a:r>
              <a:rPr lang="it-IT" u="sng" cap="all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Utilizzo di una </a:t>
            </a: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METODOLOGIA 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di </a:t>
            </a:r>
            <a:r>
              <a:rPr lang="it-IT" sz="12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co-progettazione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tra scuola e impresa; </a:t>
            </a:r>
          </a:p>
          <a:p>
            <a:pPr indent="-314404" algn="just">
              <a:buSzPct val="165797"/>
              <a:buFont typeface="Arial" pitchFamily="34" charset="0"/>
              <a:buChar char="•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14404" algn="just">
              <a:buSzPct val="165797"/>
              <a:buFont typeface="Arial" pitchFamily="34" charset="0"/>
              <a:buChar char="•"/>
            </a:pP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STRUMENTO FACILITATORE 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volto a favorire il dialogo tra mondo della formazione e mondo del lavoro per sintonizzare i rispettivi linguaggi e bisogni;</a:t>
            </a:r>
          </a:p>
          <a:p>
            <a:pPr indent="-314404" algn="just">
              <a:buSzPct val="165797"/>
              <a:buFont typeface="Arial" pitchFamily="34" charset="0"/>
              <a:buChar char="•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14404" algn="just">
              <a:buSzPct val="165797"/>
              <a:buFont typeface="Arial" pitchFamily="34" charset="0"/>
              <a:buChar char="•"/>
            </a:pPr>
            <a:r>
              <a:rPr lang="it-IT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MODELLO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capace di agevolare l’incontro tra domanda e offerta di lavoro.</a:t>
            </a:r>
            <a:endParaRPr lang="it-IT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7" y="467513"/>
            <a:ext cx="3004456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12512" y="1701334"/>
            <a:ext cx="288070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Modello di Certificazione delle Competenze</a:t>
            </a:r>
          </a:p>
          <a:p>
            <a:pPr algn="ctr"/>
            <a:r>
              <a:rPr lang="it-IT" sz="22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proposto da Unioncamere</a:t>
            </a:r>
            <a:endParaRPr lang="en-US" sz="2200" b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75407" y="233801"/>
            <a:ext cx="545546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it-IT" b="1" dirty="0" smtClean="0">
              <a:solidFill>
                <a:srgbClr val="00B0F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 algn="just">
              <a:buNone/>
            </a:pP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FASI CERTIFICAZIONE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Dopo aver svolto un periodo di STAGE  o REALIZZATO UN PROJECT WORK 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DI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GRUPPO  presso un’impresa, lo studente potrà: 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14404" algn="just">
              <a:buSzPct val="165797"/>
              <a:buFont typeface="Wingdings" pitchFamily="2" charset="2"/>
              <a:buChar char="ü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sostenere la prova finale on 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line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su piattaforma nazionale; </a:t>
            </a:r>
          </a:p>
          <a:p>
            <a:pPr indent="-314404" algn="just">
              <a:buSzPct val="165797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14404" algn="just">
              <a:buSzPct val="165797"/>
              <a:buFont typeface="Wingdings" pitchFamily="2" charset="2"/>
              <a:buChar char="ü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ottenere la validazione degli esiti da parte di una Commissione territoriale “terza” (nominata dalla Camera di Commercio e composta da esponenti degli 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stakeholder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di progetto e da esperti del settore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)</a:t>
            </a: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14404" algn="just">
              <a:buSzPct val="165797"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indent="-314404" algn="just">
              <a:buSzPct val="165797"/>
              <a:buFont typeface="Wingdings" pitchFamily="2" charset="2"/>
              <a:buChar char="ü"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ottenere l’attestato per ciascuna competenza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certificata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(open badge)</a:t>
            </a: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SzPct val="51840"/>
              <a:buNone/>
            </a:pPr>
            <a:endParaRPr lang="it-IT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 algn="just">
              <a:buSzPct val="51840"/>
              <a:buNone/>
            </a:pPr>
            <a:r>
              <a:rPr lang="it-IT" sz="1050" b="1" i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Portale di riferimento: </a:t>
            </a:r>
          </a:p>
          <a:p>
            <a:pPr marL="0" indent="0" algn="just">
              <a:buSzPct val="51840"/>
              <a:buNone/>
            </a:pPr>
            <a:r>
              <a:rPr lang="it-IT" sz="1050" b="1" i="1" dirty="0" smtClean="0">
                <a:solidFill>
                  <a:srgbClr val="00B0F0"/>
                </a:solidFill>
                <a:uFill>
                  <a:noFill/>
                </a:uFill>
                <a:latin typeface="Verdana" pitchFamily="34" charset="0"/>
                <a:ea typeface="Verdana" pitchFamily="34" charset="0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https://certificacompetenze.unioncamere.it</a:t>
            </a:r>
            <a:endParaRPr lang="it-IT" sz="1050" b="1" i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6" y="467513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57510" y="2271974"/>
            <a:ext cx="318321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4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AMBITI </a:t>
            </a:r>
            <a:r>
              <a:rPr lang="it-IT" sz="2400" b="1" cap="all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DI</a:t>
            </a:r>
            <a:r>
              <a:rPr lang="it-IT" sz="2400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 INTERVENTO</a:t>
            </a:r>
            <a:endParaRPr lang="en-US" sz="2400" b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712602" y="679157"/>
            <a:ext cx="52870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I settori interessati dai percorsi di PCTO finalizzati alla “certificazione delle competenze”, sono:  </a:t>
            </a:r>
          </a:p>
          <a:p>
            <a:pPr marL="0" indent="0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Turismo 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(Rete RENAIA – Rete Nazionale Istituti Alberghieri);  </a:t>
            </a:r>
          </a:p>
          <a:p>
            <a:pPr marL="0" indent="0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Agricoltura-agroindustria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(Rete RENISA – Rete Nazionale Istituti Agrari);  </a:t>
            </a:r>
          </a:p>
          <a:p>
            <a:pPr marL="0" indent="0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Meccanica-Meccatronica e Automazione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(Rete M2A – Rete Nazionale degli Istituti Settore Meccanica Meccatronica Automazione);  </a:t>
            </a:r>
          </a:p>
          <a:p>
            <a:pPr marL="0" indent="0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Tessile-abbigliamento-moda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</a:t>
            </a:r>
            <a:r>
              <a:rPr lang="it-IT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(Rete TAM – Rete Tessile Abbigliamento Moda). </a:t>
            </a:r>
          </a:p>
          <a:p>
            <a:pPr marL="0" indent="0">
              <a:buNone/>
            </a:pPr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 questi settori si aggiunge “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la Certificazione delle competenze di cittadinanza per lo sviluppo sostenibile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” - percorso rivolto a tutte le scuole.</a:t>
            </a:r>
            <a:endParaRPr lang="it-IT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3" y="0"/>
            <a:ext cx="189693" cy="5143500"/>
            <a:chOff x="0" y="0"/>
            <a:chExt cx="999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21" cy="2709333"/>
            </a:xfrm>
            <a:custGeom>
              <a:avLst/>
              <a:gdLst/>
              <a:ahLst/>
              <a:cxnLst/>
              <a:rect l="l" t="t" r="r" b="b"/>
              <a:pathLst>
                <a:path w="99921" h="2709333">
                  <a:moveTo>
                    <a:pt x="0" y="0"/>
                  </a:moveTo>
                  <a:lnTo>
                    <a:pt x="99921" y="0"/>
                  </a:lnTo>
                  <a:lnTo>
                    <a:pt x="99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F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92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7127276" y="4668242"/>
            <a:ext cx="1852171" cy="344099"/>
          </a:xfrm>
          <a:custGeom>
            <a:avLst/>
            <a:gdLst/>
            <a:ahLst/>
            <a:cxnLst/>
            <a:rect l="l" t="t" r="r" b="b"/>
            <a:pathLst>
              <a:path w="3704342" h="688198">
                <a:moveTo>
                  <a:pt x="0" y="0"/>
                </a:moveTo>
                <a:lnTo>
                  <a:pt x="3704341" y="0"/>
                </a:lnTo>
                <a:lnTo>
                  <a:pt x="3704341" y="688198"/>
                </a:lnTo>
                <a:lnTo>
                  <a:pt x="0" y="68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636" y="467513"/>
            <a:ext cx="3217587" cy="4372779"/>
            <a:chOff x="0" y="0"/>
            <a:chExt cx="1651323" cy="20825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1323" cy="2082588"/>
            </a:xfrm>
            <a:custGeom>
              <a:avLst/>
              <a:gdLst/>
              <a:ahLst/>
              <a:cxnLst/>
              <a:rect l="l" t="t" r="r" b="b"/>
              <a:pathLst>
                <a:path w="1651323" h="2082588">
                  <a:moveTo>
                    <a:pt x="0" y="0"/>
                  </a:moveTo>
                  <a:lnTo>
                    <a:pt x="1651323" y="0"/>
                  </a:lnTo>
                  <a:lnTo>
                    <a:pt x="1651323" y="2082588"/>
                  </a:lnTo>
                  <a:lnTo>
                    <a:pt x="0" y="208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1323" cy="2130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43760" y="1192570"/>
            <a:ext cx="3183211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" sz="2400" b="1" cap="all" dirty="0" smtClean="0">
                <a:solidFill>
                  <a:srgbClr val="00B0F0"/>
                </a:solidFill>
              </a:rPr>
              <a:t>Tipologie attività di tutoraggio aziendale relative ai PCTO finalizzati alla “certificazione delle competenze”</a:t>
            </a:r>
            <a:endParaRPr lang="en-US" sz="2400" b="1" cap="all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753853" y="603530"/>
            <a:ext cx="52870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PCTO SINGOLO STUDENTE </a:t>
            </a:r>
          </a:p>
          <a:p>
            <a:pPr marL="342900" indent="-342900"/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	“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STAGE PRESSO L’IMPRESA”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- (</a:t>
            </a:r>
            <a:r>
              <a:rPr lang="it-IT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max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n. 3 studenti)</a:t>
            </a:r>
          </a:p>
          <a:p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endParaRPr lang="it-IT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marL="342900" indent="-342900" algn="just">
              <a:buAutoNum type="alphaLcParenR" startAt="2"/>
            </a:pP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PCTO GRUPPO CLASSE 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- 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PROJECT WORK “Lavoro di gruppo”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: </a:t>
            </a:r>
          </a:p>
          <a:p>
            <a:pPr marL="342900" indent="-342900" algn="just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	progetto realizzato da una singola classe o gruppo di</a:t>
            </a:r>
          </a:p>
          <a:p>
            <a:pPr marL="342900" indent="-342900" algn="just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	studenti (</a:t>
            </a:r>
            <a:r>
              <a:rPr lang="it-IT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minimo 15 studenti)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svolto in modalità a</a:t>
            </a:r>
          </a:p>
          <a:p>
            <a:pPr marL="342900" indent="-342900" algn="just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	distanza, in presenza  presso l’Istituto scolastico o</a:t>
            </a:r>
          </a:p>
          <a:p>
            <a:pPr marL="342900" indent="-342900" algn="just"/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	l’impresa, oppure in modalità mista (</a:t>
            </a:r>
            <a:r>
              <a:rPr lang="it-IT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max</a:t>
            </a:r>
            <a:r>
              <a:rPr lang="it-IT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1 progetto di Project work)</a:t>
            </a:r>
          </a:p>
          <a:p>
            <a:pPr algn="just"/>
            <a:endParaRPr lang="it-IT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ctr">
              <a:buSzPts val="2800"/>
            </a:pPr>
            <a:endParaRPr lang="it-IT" dirty="0" smtClean="0">
              <a:solidFill>
                <a:schemeClr val="lt1"/>
              </a:solidFill>
              <a:latin typeface="Verdana" pitchFamily="34" charset="0"/>
              <a:ea typeface="Verdana" pitchFamily="34" charset="0"/>
              <a:cs typeface="Merriweather"/>
              <a:sym typeface="Merriweather"/>
            </a:endParaRPr>
          </a:p>
          <a:p>
            <a:pPr algn="ctr">
              <a:buSzPts val="2800"/>
            </a:pP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Realizzazione delle attività di </a:t>
            </a: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PCTO devono essere</a:t>
            </a:r>
            <a:r>
              <a:rPr lang="it-IT" b="1" dirty="0" smtClean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  </a:t>
            </a:r>
            <a:r>
              <a:rPr lang="it-IT" b="1" cap="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esclusivamente </a:t>
            </a:r>
          </a:p>
          <a:p>
            <a:pPr algn="ctr">
              <a:buSzPts val="2800"/>
            </a:pP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avviate e </a:t>
            </a: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completate </a:t>
            </a:r>
            <a:r>
              <a:rPr lang="it-IT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nel periodo</a:t>
            </a:r>
          </a:p>
          <a:p>
            <a:pPr algn="ctr">
              <a:buSzPts val="2800"/>
            </a:pPr>
            <a:r>
              <a:rPr lang="it-IT" sz="18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Merriweather"/>
                <a:sym typeface="Merriweather"/>
              </a:rPr>
              <a:t>01 marzo 2024 – 31 ottobre 2024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1273</Words>
  <Application>Microsoft Office PowerPoint</Application>
  <PresentationFormat>Presentazione su schermo (16:9)</PresentationFormat>
  <Paragraphs>224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Calibri</vt:lpstr>
      <vt:lpstr>Open Sans Bold</vt:lpstr>
      <vt:lpstr>Verdana</vt:lpstr>
      <vt:lpstr>Merriweather</vt:lpstr>
      <vt:lpstr>Wingdings</vt:lpstr>
      <vt:lpstr>Office Theme</vt:lpstr>
      <vt:lpstr>1_Office Theme</vt:lpstr>
      <vt:lpstr>2_Office Theme</vt:lpstr>
      <vt:lpstr>3_Office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Cve8134</cp:lastModifiedBy>
  <cp:revision>22</cp:revision>
  <dcterms:modified xsi:type="dcterms:W3CDTF">2024-03-19T10:18:56Z</dcterms:modified>
</cp:coreProperties>
</file>